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8"/>
  </p:notesMasterIdLst>
  <p:handoutMasterIdLst>
    <p:handoutMasterId r:id="rId59"/>
  </p:handoutMasterIdLst>
  <p:sldIdLst>
    <p:sldId id="256" r:id="rId3"/>
    <p:sldId id="258" r:id="rId4"/>
    <p:sldId id="259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60" r:id="rId17"/>
    <p:sldId id="300" r:id="rId18"/>
    <p:sldId id="274" r:id="rId19"/>
    <p:sldId id="276" r:id="rId20"/>
    <p:sldId id="277" r:id="rId21"/>
    <p:sldId id="278" r:id="rId22"/>
    <p:sldId id="279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81" r:id="rId32"/>
    <p:sldId id="282" r:id="rId33"/>
    <p:sldId id="283" r:id="rId34"/>
    <p:sldId id="284" r:id="rId35"/>
    <p:sldId id="285" r:id="rId36"/>
    <p:sldId id="301" r:id="rId37"/>
    <p:sldId id="286" r:id="rId38"/>
    <p:sldId id="287" r:id="rId39"/>
    <p:sldId id="302" r:id="rId40"/>
    <p:sldId id="261" r:id="rId41"/>
    <p:sldId id="288" r:id="rId42"/>
    <p:sldId id="289" r:id="rId43"/>
    <p:sldId id="290" r:id="rId44"/>
    <p:sldId id="299" r:id="rId45"/>
    <p:sldId id="304" r:id="rId46"/>
    <p:sldId id="305" r:id="rId47"/>
    <p:sldId id="306" r:id="rId48"/>
    <p:sldId id="308" r:id="rId49"/>
    <p:sldId id="307" r:id="rId50"/>
    <p:sldId id="262" r:id="rId51"/>
    <p:sldId id="312" r:id="rId52"/>
    <p:sldId id="313" r:id="rId53"/>
    <p:sldId id="314" r:id="rId54"/>
    <p:sldId id="309" r:id="rId55"/>
    <p:sldId id="310" r:id="rId56"/>
    <p:sldId id="311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8" autoAdjust="0"/>
    <p:restoredTop sz="96229" autoAdjust="0"/>
  </p:normalViewPr>
  <p:slideViewPr>
    <p:cSldViewPr snapToGrid="0">
      <p:cViewPr>
        <p:scale>
          <a:sx n="100" d="100"/>
          <a:sy n="100" d="100"/>
        </p:scale>
        <p:origin x="138" y="3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handoutMaster" Target="handoutMasters/handout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9.xml"/><Relationship Id="rId2" Type="http://schemas.openxmlformats.org/officeDocument/2006/relationships/slide" Target="../slides/slide15.xml"/><Relationship Id="rId1" Type="http://schemas.openxmlformats.org/officeDocument/2006/relationships/slide" Target="../slides/slide3.xml"/><Relationship Id="rId4" Type="http://schemas.openxmlformats.org/officeDocument/2006/relationships/slide" Target="../slides/slide4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7130BA-E5AD-4970-94D3-3609DBEE097D}" type="doc">
      <dgm:prSet loTypeId="urn:microsoft.com/office/officeart/2005/8/layout/matrix3" loCatId="matrix" qsTypeId="urn:microsoft.com/office/officeart/2005/8/quickstyle/3d6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718CD0D-9E54-403E-8BF5-7D9567C3DE6A}">
      <dgm:prSet/>
      <dgm:spPr/>
      <dgm:t>
        <a:bodyPr/>
        <a:lstStyle/>
        <a:p>
          <a:r>
            <a:rPr lang="en-US" dirty="0"/>
            <a:t>Admin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A8444C4F-A10F-4670-9E51-CC0FE9E89F89}" type="parTrans" cxnId="{F45D6EA2-41A2-4B96-A34B-EA4028D239A4}">
      <dgm:prSet/>
      <dgm:spPr/>
      <dgm:t>
        <a:bodyPr/>
        <a:lstStyle/>
        <a:p>
          <a:endParaRPr lang="en-US"/>
        </a:p>
      </dgm:t>
    </dgm:pt>
    <dgm:pt modelId="{3E7DB1BD-EE91-473F-828E-E2D409C99712}" type="sibTrans" cxnId="{F45D6EA2-41A2-4B96-A34B-EA4028D239A4}">
      <dgm:prSet/>
      <dgm:spPr/>
      <dgm:t>
        <a:bodyPr/>
        <a:lstStyle/>
        <a:p>
          <a:endParaRPr lang="en-US"/>
        </a:p>
      </dgm:t>
    </dgm:pt>
    <dgm:pt modelId="{E9E2E5E9-5852-493C-9A1A-28288FFF639A}">
      <dgm:prSet/>
      <dgm:spPr/>
      <dgm:t>
        <a:bodyPr/>
        <a:lstStyle/>
        <a:p>
          <a:r>
            <a:rPr lang="en-US" dirty="0"/>
            <a:t>Project Manager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3DF21A58-A33D-4F7F-90A2-0F575C2F2B5C}" type="parTrans" cxnId="{56F8C098-C782-49A6-B10A-06E902479372}">
      <dgm:prSet/>
      <dgm:spPr/>
      <dgm:t>
        <a:bodyPr/>
        <a:lstStyle/>
        <a:p>
          <a:endParaRPr lang="en-US"/>
        </a:p>
      </dgm:t>
    </dgm:pt>
    <dgm:pt modelId="{A3B8BD1C-A7FF-40D0-92EE-57482F1708BC}" type="sibTrans" cxnId="{56F8C098-C782-49A6-B10A-06E902479372}">
      <dgm:prSet/>
      <dgm:spPr/>
      <dgm:t>
        <a:bodyPr/>
        <a:lstStyle/>
        <a:p>
          <a:endParaRPr lang="en-US"/>
        </a:p>
      </dgm:t>
    </dgm:pt>
    <dgm:pt modelId="{C689FB3B-184B-4BAE-8EAD-E8192C2B82DF}">
      <dgm:prSet/>
      <dgm:spPr/>
      <dgm:t>
        <a:bodyPr/>
        <a:lstStyle/>
        <a:p>
          <a:r>
            <a:rPr lang="en-US"/>
            <a:t>Consultant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895C016F-E472-4266-BEB2-8C73E8219574}" type="parTrans" cxnId="{4F6B43B0-83F4-467C-BE30-F3CCA3201981}">
      <dgm:prSet/>
      <dgm:spPr/>
      <dgm:t>
        <a:bodyPr/>
        <a:lstStyle/>
        <a:p>
          <a:endParaRPr lang="en-US"/>
        </a:p>
      </dgm:t>
    </dgm:pt>
    <dgm:pt modelId="{96DFAC05-1C99-4542-90EC-34CB61C63756}" type="sibTrans" cxnId="{4F6B43B0-83F4-467C-BE30-F3CCA3201981}">
      <dgm:prSet/>
      <dgm:spPr/>
      <dgm:t>
        <a:bodyPr/>
        <a:lstStyle/>
        <a:p>
          <a:endParaRPr lang="en-US"/>
        </a:p>
      </dgm:t>
    </dgm:pt>
    <dgm:pt modelId="{BC994436-889B-47A5-894D-1E3A376584DE}">
      <dgm:prSet/>
      <dgm:spPr/>
      <dgm:t>
        <a:bodyPr/>
        <a:lstStyle/>
        <a:p>
          <a:r>
            <a:rPr lang="en-US" dirty="0"/>
            <a:t>Customer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632388FC-34FF-4FD6-9F11-3923C0CFD4C3}" type="parTrans" cxnId="{2323A2DF-3381-4D61-A7D8-9BBF5A14F35E}">
      <dgm:prSet/>
      <dgm:spPr/>
      <dgm:t>
        <a:bodyPr/>
        <a:lstStyle/>
        <a:p>
          <a:endParaRPr lang="en-US"/>
        </a:p>
      </dgm:t>
    </dgm:pt>
    <dgm:pt modelId="{B71CAFD8-54D9-44F8-B2DD-921BA94ED93B}" type="sibTrans" cxnId="{2323A2DF-3381-4D61-A7D8-9BBF5A14F35E}">
      <dgm:prSet/>
      <dgm:spPr/>
      <dgm:t>
        <a:bodyPr/>
        <a:lstStyle/>
        <a:p>
          <a:endParaRPr lang="en-US"/>
        </a:p>
      </dgm:t>
    </dgm:pt>
    <dgm:pt modelId="{0628E6C0-FDCF-46E8-A63E-B76422B3C215}" type="pres">
      <dgm:prSet presAssocID="{867130BA-E5AD-4970-94D3-3609DBEE097D}" presName="matrix" presStyleCnt="0">
        <dgm:presLayoutVars>
          <dgm:chMax val="1"/>
          <dgm:dir/>
          <dgm:resizeHandles val="exact"/>
        </dgm:presLayoutVars>
      </dgm:prSet>
      <dgm:spPr/>
    </dgm:pt>
    <dgm:pt modelId="{EAD7AE6A-DC8A-4044-91F7-2432247BA091}" type="pres">
      <dgm:prSet presAssocID="{867130BA-E5AD-4970-94D3-3609DBEE097D}" presName="diamond" presStyleLbl="bgShp" presStyleIdx="0" presStyleCnt="1"/>
      <dgm:spPr>
        <a:solidFill>
          <a:schemeClr val="accent6"/>
        </a:solidFill>
      </dgm:spPr>
    </dgm:pt>
    <dgm:pt modelId="{DBBC7AE0-8EB9-4F84-B26B-DEEF2EEB790E}" type="pres">
      <dgm:prSet presAssocID="{867130BA-E5AD-4970-94D3-3609DBEE097D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64A10D7F-59E7-4AD5-8444-69CF5C1B4056}" type="pres">
      <dgm:prSet presAssocID="{867130BA-E5AD-4970-94D3-3609DBEE097D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459E076-7E09-4B1B-80C9-C39001786433}" type="pres">
      <dgm:prSet presAssocID="{867130BA-E5AD-4970-94D3-3609DBEE097D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F95A095-6D65-48A4-B306-CC00F01ED603}" type="pres">
      <dgm:prSet presAssocID="{867130BA-E5AD-4970-94D3-3609DBEE097D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60FDF90D-E23B-449D-859D-2E957904C590}" type="presOf" srcId="{E718CD0D-9E54-403E-8BF5-7D9567C3DE6A}" destId="{DBBC7AE0-8EB9-4F84-B26B-DEEF2EEB790E}" srcOrd="0" destOrd="0" presId="urn:microsoft.com/office/officeart/2005/8/layout/matrix3"/>
    <dgm:cxn modelId="{17BA895F-F330-43E9-86A7-C9BDD6A6D558}" type="presOf" srcId="{867130BA-E5AD-4970-94D3-3609DBEE097D}" destId="{0628E6C0-FDCF-46E8-A63E-B76422B3C215}" srcOrd="0" destOrd="0" presId="urn:microsoft.com/office/officeart/2005/8/layout/matrix3"/>
    <dgm:cxn modelId="{CA9D9E4D-1C91-4EF6-A219-D4187D12FEEE}" type="presOf" srcId="{E9E2E5E9-5852-493C-9A1A-28288FFF639A}" destId="{64A10D7F-59E7-4AD5-8444-69CF5C1B4056}" srcOrd="0" destOrd="0" presId="urn:microsoft.com/office/officeart/2005/8/layout/matrix3"/>
    <dgm:cxn modelId="{8157A06E-80F5-4223-BE45-167F03D926F7}" type="presOf" srcId="{C689FB3B-184B-4BAE-8EAD-E8192C2B82DF}" destId="{1459E076-7E09-4B1B-80C9-C39001786433}" srcOrd="0" destOrd="0" presId="urn:microsoft.com/office/officeart/2005/8/layout/matrix3"/>
    <dgm:cxn modelId="{56F8C098-C782-49A6-B10A-06E902479372}" srcId="{867130BA-E5AD-4970-94D3-3609DBEE097D}" destId="{E9E2E5E9-5852-493C-9A1A-28288FFF639A}" srcOrd="1" destOrd="0" parTransId="{3DF21A58-A33D-4F7F-90A2-0F575C2F2B5C}" sibTransId="{A3B8BD1C-A7FF-40D0-92EE-57482F1708BC}"/>
    <dgm:cxn modelId="{F45D6EA2-41A2-4B96-A34B-EA4028D239A4}" srcId="{867130BA-E5AD-4970-94D3-3609DBEE097D}" destId="{E718CD0D-9E54-403E-8BF5-7D9567C3DE6A}" srcOrd="0" destOrd="0" parTransId="{A8444C4F-A10F-4670-9E51-CC0FE9E89F89}" sibTransId="{3E7DB1BD-EE91-473F-828E-E2D409C99712}"/>
    <dgm:cxn modelId="{4F6B43B0-83F4-467C-BE30-F3CCA3201981}" srcId="{867130BA-E5AD-4970-94D3-3609DBEE097D}" destId="{C689FB3B-184B-4BAE-8EAD-E8192C2B82DF}" srcOrd="2" destOrd="0" parTransId="{895C016F-E472-4266-BEB2-8C73E8219574}" sibTransId="{96DFAC05-1C99-4542-90EC-34CB61C63756}"/>
    <dgm:cxn modelId="{2323A2DF-3381-4D61-A7D8-9BBF5A14F35E}" srcId="{867130BA-E5AD-4970-94D3-3609DBEE097D}" destId="{BC994436-889B-47A5-894D-1E3A376584DE}" srcOrd="3" destOrd="0" parTransId="{632388FC-34FF-4FD6-9F11-3923C0CFD4C3}" sibTransId="{B71CAFD8-54D9-44F8-B2DD-921BA94ED93B}"/>
    <dgm:cxn modelId="{265422F8-1C2E-413E-9E96-97AD5AEC8B03}" type="presOf" srcId="{BC994436-889B-47A5-894D-1E3A376584DE}" destId="{1F95A095-6D65-48A4-B306-CC00F01ED603}" srcOrd="0" destOrd="0" presId="urn:microsoft.com/office/officeart/2005/8/layout/matrix3"/>
    <dgm:cxn modelId="{7915E6B1-E9CB-40F2-A23A-41AA02DE8CBD}" type="presParOf" srcId="{0628E6C0-FDCF-46E8-A63E-B76422B3C215}" destId="{EAD7AE6A-DC8A-4044-91F7-2432247BA091}" srcOrd="0" destOrd="0" presId="urn:microsoft.com/office/officeart/2005/8/layout/matrix3"/>
    <dgm:cxn modelId="{5CC57787-5441-4C66-A0E8-7D15A73A7657}" type="presParOf" srcId="{0628E6C0-FDCF-46E8-A63E-B76422B3C215}" destId="{DBBC7AE0-8EB9-4F84-B26B-DEEF2EEB790E}" srcOrd="1" destOrd="0" presId="urn:microsoft.com/office/officeart/2005/8/layout/matrix3"/>
    <dgm:cxn modelId="{55A19E04-B1B9-479E-A8E6-DEF8FB915FDC}" type="presParOf" srcId="{0628E6C0-FDCF-46E8-A63E-B76422B3C215}" destId="{64A10D7F-59E7-4AD5-8444-69CF5C1B4056}" srcOrd="2" destOrd="0" presId="urn:microsoft.com/office/officeart/2005/8/layout/matrix3"/>
    <dgm:cxn modelId="{807821CB-3047-490D-9D11-B26E2A67E845}" type="presParOf" srcId="{0628E6C0-FDCF-46E8-A63E-B76422B3C215}" destId="{1459E076-7E09-4B1B-80C9-C39001786433}" srcOrd="3" destOrd="0" presId="urn:microsoft.com/office/officeart/2005/8/layout/matrix3"/>
    <dgm:cxn modelId="{30D3915D-FA25-42ED-ABD9-0E4418755BFF}" type="presParOf" srcId="{0628E6C0-FDCF-46E8-A63E-B76422B3C215}" destId="{1F95A095-6D65-48A4-B306-CC00F01ED603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D7AE6A-DC8A-4044-91F7-2432247BA091}">
      <dsp:nvSpPr>
        <dsp:cNvPr id="0" name=""/>
        <dsp:cNvSpPr/>
      </dsp:nvSpPr>
      <dsp:spPr>
        <a:xfrm>
          <a:off x="600786" y="0"/>
          <a:ext cx="5107232" cy="5107232"/>
        </a:xfrm>
        <a:prstGeom prst="diamond">
          <a:avLst/>
        </a:prstGeom>
        <a:solidFill>
          <a:schemeClr val="accent6"/>
        </a:solidFill>
        <a:ln>
          <a:noFill/>
        </a:ln>
        <a:effectLst/>
        <a:sp3d z="-152400" prstMaterial="plastic">
          <a:bevelT w="25400" h="25400"/>
          <a:bevelB w="25400" h="25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C7AE0-8EB9-4F84-B26B-DEEF2EEB790E}">
      <dsp:nvSpPr>
        <dsp:cNvPr id="0" name=""/>
        <dsp:cNvSpPr/>
      </dsp:nvSpPr>
      <dsp:spPr>
        <a:xfrm>
          <a:off x="1085973" y="485187"/>
          <a:ext cx="1991820" cy="19918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Admin</a:t>
          </a:r>
        </a:p>
      </dsp:txBody>
      <dsp:txXfrm>
        <a:off x="1183206" y="582420"/>
        <a:ext cx="1797354" cy="1797354"/>
      </dsp:txXfrm>
    </dsp:sp>
    <dsp:sp modelId="{64A10D7F-59E7-4AD5-8444-69CF5C1B4056}">
      <dsp:nvSpPr>
        <dsp:cNvPr id="0" name=""/>
        <dsp:cNvSpPr/>
      </dsp:nvSpPr>
      <dsp:spPr>
        <a:xfrm>
          <a:off x="3231010" y="485187"/>
          <a:ext cx="1991820" cy="19918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Project Manager</a:t>
          </a:r>
        </a:p>
      </dsp:txBody>
      <dsp:txXfrm>
        <a:off x="3328243" y="582420"/>
        <a:ext cx="1797354" cy="1797354"/>
      </dsp:txXfrm>
    </dsp:sp>
    <dsp:sp modelId="{1459E076-7E09-4B1B-80C9-C39001786433}">
      <dsp:nvSpPr>
        <dsp:cNvPr id="0" name=""/>
        <dsp:cNvSpPr/>
      </dsp:nvSpPr>
      <dsp:spPr>
        <a:xfrm>
          <a:off x="1085973" y="2630224"/>
          <a:ext cx="1991820" cy="19918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Consultant</a:t>
          </a:r>
        </a:p>
      </dsp:txBody>
      <dsp:txXfrm>
        <a:off x="1183206" y="2727457"/>
        <a:ext cx="1797354" cy="1797354"/>
      </dsp:txXfrm>
    </dsp:sp>
    <dsp:sp modelId="{1F95A095-6D65-48A4-B306-CC00F01ED603}">
      <dsp:nvSpPr>
        <dsp:cNvPr id="0" name=""/>
        <dsp:cNvSpPr/>
      </dsp:nvSpPr>
      <dsp:spPr>
        <a:xfrm>
          <a:off x="3231010" y="2630224"/>
          <a:ext cx="1991820" cy="19918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prstMaterial="plastic">
          <a:bevelT w="50800" h="50800"/>
          <a:bevelB w="50800" h="508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Customer</a:t>
          </a:r>
        </a:p>
      </dsp:txBody>
      <dsp:txXfrm>
        <a:off x="3328243" y="2727457"/>
        <a:ext cx="1797354" cy="1797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6">
  <dgm:title val=""/>
  <dgm:desc val=""/>
  <dgm:catLst>
    <dgm:cat type="3D" pri="11600"/>
  </dgm:catLst>
  <dgm:scene3d>
    <a:camera prst="perspectiveRelaxedModerately" zoom="92000"/>
    <a:lightRig rig="balanced" dir="t">
      <a:rot lat="0" lon="0" rev="12700000"/>
    </a:lightRig>
  </dgm:scene3d>
  <dgm:styleLbl name="node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5400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54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5400" prstMaterial="plastic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75000" prstMaterial="plastic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5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2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3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parChTrans1D4">
    <dgm:scene3d>
      <a:camera prst="orthographicFront"/>
      <a:lightRig rig="threePt" dir="t"/>
    </dgm:scene3d>
    <dgm:sp3d z="-25400" prstMaterial="plastic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fgAcc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0080" prstMaterial="plastic">
      <a:bevelT w="25400" h="25400"/>
      <a:bevelB w="254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prstMaterial="plastic">
      <a:bevelT w="25400" h="25400"/>
      <a:bevelB w="25400" h="25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0400" extrusionH="12700" prstMaterial="plastic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0080" prstMaterial="plastic">
      <a:bevelT w="50800" h="50800"/>
      <a:bevelB w="50800" h="508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9860152-BA45-473C-AB59-40449501AA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E5DE6B-9B99-4E73-8A2C-6B8F617B7F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28B3E6-6615-449D-A37B-EC1025F8181D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93195C-026B-4E6B-AC27-B95C1BEBB9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83A6C9-9D2B-4D31-AB8B-92629DE01E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DBF9D-3555-4DC0-B087-B61BEDA8E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93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C42248-2682-441E-B934-1AE5F86CA4B1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B7E66-E85A-4BF3-AA2F-5ECAAC02F0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710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36D5E-FBF1-465F-9FB4-1BF03C519C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9284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236D5E-FBF1-465F-9FB4-1BF03C519C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5481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62642-1018-4331-8831-A503D111D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C0D278-1A9A-4F0C-BFB4-503AE6EB8D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E1FC5-7C52-4540-B860-EAF3DD93F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7025D9-524A-4877-903D-E6A2679F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A0E50-302D-41AE-8954-330D76F1E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3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DC963-17BB-4149-BAD1-6D4522467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4B5AD1-1365-44DE-8663-7BE01DFC22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F12AE-038B-40C4-9A14-74CD2C5B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44BD95-69E7-425B-BBE7-24377253C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DF69F-F864-40A7-BEA3-12F948A2C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609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BCEB1D-8B45-43F9-9524-731BE21461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E65ECD-57B5-423B-BBFE-6A3B67D06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2A9349-E980-46E3-B22F-9AEA74D2D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2D15B-E484-49BB-B324-7C92033C2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A108CF-B389-40E5-A4E9-B924D52A7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0760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986-194A-46FB-AB5A-F9C97489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467AE-DBF4-4F8D-B647-F0B77FDDE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E1C3-7BB9-476D-8488-F1DFA2F9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8646" y="6492875"/>
            <a:ext cx="1388225" cy="365125"/>
          </a:xfrm>
        </p:spPr>
        <p:txBody>
          <a:bodyPr/>
          <a:lstStyle/>
          <a:p>
            <a:fld id="{42FDCDAD-DF73-4EC7-916D-6466BE57379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0851-6F1E-483C-8938-4431DD6E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7920"/>
            <a:ext cx="41148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B025A-297A-429B-970A-04EB56D6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872" y="6492875"/>
            <a:ext cx="845127" cy="345613"/>
          </a:xfrm>
        </p:spPr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225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986-194A-46FB-AB5A-F9C97489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467AE-DBF4-4F8D-B647-F0B77FDDE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E1C3-7BB9-476D-8488-F1DFA2F9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8646" y="6492875"/>
            <a:ext cx="1388225" cy="365125"/>
          </a:xfrm>
        </p:spPr>
        <p:txBody>
          <a:bodyPr/>
          <a:lstStyle/>
          <a:p>
            <a:fld id="{1EB7F078-38B8-4FC9-8113-88D62F69911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0851-6F1E-483C-8938-4431DD6E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B025A-297A-429B-970A-04EB56D6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872" y="6492875"/>
            <a:ext cx="845127" cy="345613"/>
          </a:xfrm>
        </p:spPr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4797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5FA7-5EF8-4246-8EBC-E93096A1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16FB-9018-4264-B3A9-34A9308A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0AF73-21F9-4C0A-8172-99EFDE6B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F668-D902-47BE-AB4A-BB61A35B1DC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9BC7C-B466-489E-87CB-1CC3CD2E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ED6D7-FB6C-4C48-89FE-AC67BC56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F996-5F14-427B-B730-36691B88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30BDB-5BE2-4F9D-87C3-FA14C89A0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C26FD-1739-49F3-91AC-C6946747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3E7B4-C2D7-42FF-A6F4-17E4DFDCCF07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4670F-A69D-4C87-A50C-C45368A4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12943-EFCF-4E4E-B6E8-462B764C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174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61AA-F461-440D-B86B-D41A8A27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41C2-FB31-44B3-BA35-12B64BB6F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61CE4-8220-49EB-B801-5C3BD2227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00107-6344-437D-8DE3-55B95895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584B-9BF3-49DC-8F9C-F9AA6864DA53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F09EF-FF23-424A-8995-87D76912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E6D34-FFCF-4AB1-9C27-6B3471BA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040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5632-6D1F-4815-A024-C0A7FD5F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93EF6-0952-41EA-8096-0B3D4BF08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5A7A6-B823-4E4D-8EF7-173415BD7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19723-CA55-41ED-BD77-B793B4256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0E76F-09D2-4B38-A451-36D2AE2DB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64E04-F026-45D8-81F6-09B1B86A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A6A0-53B4-49BE-8F7C-C789EE02833E}" type="datetime1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A580C-E8CC-4659-A819-6AF7CF36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08B20-0CA1-4275-BBF3-B355166E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4631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030F-FFFD-4235-B54F-D173C6A5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B2423-5345-4D7B-95B2-993548AF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EA58-F946-4192-AF13-01E1D3A09E01}" type="datetime1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65BCF-62B8-47D1-ADE9-46D28BF5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7C2DB-7F84-48ED-B632-CD99F2C9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9365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7F810-F744-4BC3-B631-AFC345E7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F1BD-44FA-4641-9DB8-00F6AEB2EF29}" type="datetime1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D756C-95D5-451F-8991-478C71E2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6121-B881-4ED4-AB1C-B0B8BB49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30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8E3CC-85C3-4678-A9B9-2EA2D43A3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B233C6-DF71-4E68-86D1-3FEAFA331D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EFA42-2A48-4C3E-900C-B0A151434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F04E3-C559-4D85-950E-64B8F3CA7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FDDF2B-9352-4164-B59B-862E3967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6663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6B4C-754C-425D-87E7-365FF27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97C4-C1B8-44DB-8D81-4E584EBD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26FDB-DD2F-4D9F-B889-DDA6CCC28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837EB-7E18-43BA-A1BF-795433C7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36C4-D7C5-4225-9E49-C3C6C56373F8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1D006-D8B6-4071-8F22-43C859FB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29E08-9E72-4E90-8495-A25B347F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05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D4F8-278C-4FD9-AE77-9E91FB4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024C6-D01E-46F4-B1FA-3BF109D12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832A9-DAFA-4BE4-891B-286B39AFE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0B2FA-BF8D-4CFF-AEBB-E5264057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CE88-5AA6-422D-81F5-A5417E4076DF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DA78B-7D59-4BE4-B5F0-DD3F6AFC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F7278-495C-477B-9A38-0E3C33A5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610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4825-DBAB-4C80-89B3-755AAA69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068D8-A4E2-4D1F-89DD-DB90EAD62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A790B-BDDF-4C0B-BE8A-F0D59504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830A-E674-48FB-8BF8-B7DC348174B8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846E-C96B-40BA-8356-277E561D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C8207-F723-4E83-8FE7-089D88A4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8115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651A4-051F-4515-B52C-830894FF0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36EC3-4DD5-4D61-AAB5-2CF775E62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9EA6-AB2E-44B2-805B-588F5EB9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3A7AB-A8CE-4A44-AD8E-9084AFEBA995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C968-F556-44DA-9A84-85B35149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5B6F-6026-496A-B7F5-DA93E5C5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3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02E60-04F3-44EE-826C-9FC0FDCCB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A0D8A-4FDB-47D6-9C21-7E9099BD0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A3E4D-966E-4E20-BC51-411583F74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35230-6C91-419A-B0E8-4C11F28FA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802E9-284C-4A57-9B18-41B3BFF5C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3292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F77F1-1A32-4439-938F-483293762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FB649-74BA-419C-AE7E-28ABA29037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C299C-C5B3-4DAC-A612-B05A11742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DD0A11-D0DD-4794-A819-5D71283E4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197611-BBDF-4987-92D2-EE1EAFB90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8D7546-8E16-4968-85AB-F1EE9C31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083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1B344-2B6B-4C81-B06F-B80FD81CB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C151C-8CF2-41FD-BA2B-60B2EBDE6A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E3E51-B6F7-4EDF-A60A-6DDE3B3964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DD28D3-1158-405C-804D-D01620BB33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2B9F05-1D55-4785-AA89-CE3240CBD9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8911BB-5E1D-4826-8B88-745252174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1A948F-125B-4BD3-BF0F-A8BE4CE5D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520363-911C-4957-BDB2-08262AC6E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2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5FE4-1E72-409E-94C0-BB6634741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E36971-BAEC-4163-BC8F-A93FDD5A2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49127-F4BA-4619-A0E8-AFE180152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39EA7-C3FD-481D-B9F2-16F380C14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530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35E57F-5404-43AC-BC41-B15B98871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D61DD1-E420-4F7A-9FDD-CDEA62B41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E6A19-0621-409E-AB5F-B479A9082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4392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926C5-B0F8-48C9-9629-64093C88B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64997-717C-4D3C-B373-7C10815307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8BC9D1-DDDF-4D4D-B44A-7F093352B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23B80F-C99F-4F34-96E1-2A002EF10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3A02AE-C696-4341-96D9-0FECB1D96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38E443-E1FE-4B5A-8EF0-EF8E5E51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07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B1CCE-AD64-4BF4-9D80-5D7FC2980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5BD98-B737-4FDF-8EA3-9C87451692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95F339-5DEE-4211-89FA-D5942C935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A6B3EA-6173-42B1-BB1D-0EA63430D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08D56-52D3-4EF1-BFE7-0C6591DD33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CBAED4-50F7-4215-868C-8E40304A5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859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CDCF03-974D-4EF6-8C62-77D77564C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77D71F-3080-437F-96B2-3FD134A9D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349093-07EC-426F-972D-BE87985A3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7896" y="6356349"/>
            <a:ext cx="996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F77530-6D92-40FF-A738-5896CF018393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0AC2D6-A09D-4113-A781-62C1236604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8303" y="635634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536E15-33B9-4173-82EC-69A80546D9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57164" y="6356350"/>
            <a:ext cx="9966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324783-C2F6-4DD2-BD06-9134AB259B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832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E096-C325-49DE-8E5C-E6727667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A77B-2075-48B1-89CE-A0D9777A7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44" y="6479275"/>
            <a:ext cx="10561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D32F-90AF-4E20-A08B-7FFEBE05ECF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0648-77CB-450F-A5C3-610B94A75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3907" y="6395514"/>
            <a:ext cx="2194143" cy="432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3646-D399-4F69-B0BF-C719BA423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449" y="6412139"/>
            <a:ext cx="671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fld id="{3C6A1F4C-39B1-4921-9EB1-DEABFC4CD0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D84B49-DC25-4A45-BDB7-193961B714C9}"/>
              </a:ext>
            </a:extLst>
          </p:cNvPr>
          <p:cNvSpPr/>
          <p:nvPr userDrawn="1"/>
        </p:nvSpPr>
        <p:spPr>
          <a:xfrm>
            <a:off x="0" y="13601"/>
            <a:ext cx="2152073" cy="586764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3" Type="http://schemas.openxmlformats.org/officeDocument/2006/relationships/slide" Target="slide17.xml"/><Relationship Id="rId7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2.xml"/><Relationship Id="rId5" Type="http://schemas.openxmlformats.org/officeDocument/2006/relationships/slide" Target="slide30.xml"/><Relationship Id="rId4" Type="http://schemas.openxmlformats.org/officeDocument/2006/relationships/slide" Target="slide21.xml"/><Relationship Id="rId9" Type="http://schemas.openxmlformats.org/officeDocument/2006/relationships/slide" Target="slide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.xml"/><Relationship Id="rId5" Type="http://schemas.openxmlformats.org/officeDocument/2006/relationships/slide" Target="slide11.xml"/><Relationship Id="rId4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41.xml"/><Relationship Id="rId7" Type="http://schemas.openxmlformats.org/officeDocument/2006/relationships/slide" Target="slide12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6.xml"/><Relationship Id="rId5" Type="http://schemas.openxmlformats.org/officeDocument/2006/relationships/slide" Target="slide32.xml"/><Relationship Id="rId4" Type="http://schemas.openxmlformats.org/officeDocument/2006/relationships/slide" Target="slide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7" Type="http://schemas.openxmlformats.org/officeDocument/2006/relationships/slide" Target="slide14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7.xml"/><Relationship Id="rId5" Type="http://schemas.openxmlformats.org/officeDocument/2006/relationships/slide" Target="slide12.xml"/><Relationship Id="rId4" Type="http://schemas.openxmlformats.org/officeDocument/2006/relationships/slide" Target="slide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" Target="slide2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" Target="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" Target="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660E354-01D0-4D36-9100-7D4CEDE99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4BA0E48-3CBB-46A9-B657-A94F0B6075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</a:blip>
          <a:srcRect l="9660" r="-1" b="-1"/>
          <a:stretch/>
        </p:blipFill>
        <p:spPr>
          <a:xfrm>
            <a:off x="1" y="10"/>
            <a:ext cx="7744393" cy="6857990"/>
          </a:xfrm>
          <a:custGeom>
            <a:avLst/>
            <a:gdLst/>
            <a:ahLst/>
            <a:cxnLst/>
            <a:rect l="l" t="t" r="r" b="b"/>
            <a:pathLst>
              <a:path w="7744393" h="6858000">
                <a:moveTo>
                  <a:pt x="0" y="0"/>
                </a:moveTo>
                <a:lnTo>
                  <a:pt x="7744393" y="0"/>
                </a:lnTo>
                <a:lnTo>
                  <a:pt x="7740387" y="3148"/>
                </a:lnTo>
                <a:cubicBezTo>
                  <a:pt x="6753686" y="817446"/>
                  <a:pt x="6124765" y="2049777"/>
                  <a:pt x="6124765" y="3429000"/>
                </a:cubicBezTo>
                <a:cubicBezTo>
                  <a:pt x="6124765" y="4808224"/>
                  <a:pt x="6753686" y="6040555"/>
                  <a:pt x="7740387" y="6854853"/>
                </a:cubicBezTo>
                <a:lnTo>
                  <a:pt x="774439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D063CD-EB7E-4293-97C8-223765F7C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6378" y="993914"/>
            <a:ext cx="4515391" cy="3474722"/>
          </a:xfrm>
        </p:spPr>
        <p:txBody>
          <a:bodyPr>
            <a:normAutofit/>
          </a:bodyPr>
          <a:lstStyle/>
          <a:p>
            <a:pPr algn="l"/>
            <a:r>
              <a:rPr lang="en-US" sz="8000"/>
              <a:t>PROACC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711D0C-18DB-4F5B-9EA8-321E31DC66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3160" y="4643287"/>
            <a:ext cx="4095514" cy="1441706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User Guide</a:t>
            </a:r>
          </a:p>
        </p:txBody>
      </p:sp>
      <p:sp>
        <p:nvSpPr>
          <p:cNvPr id="39" name="Freeform: Shape 35">
            <a:extLst>
              <a:ext uri="{FF2B5EF4-FFF2-40B4-BE49-F238E27FC236}">
                <a16:creationId xmlns:a16="http://schemas.microsoft.com/office/drawing/2014/main" id="{C05F9929-5504-4C68-9AA2-E98BBA1F8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9590" y="4546924"/>
            <a:ext cx="2369988" cy="2311077"/>
          </a:xfrm>
          <a:custGeom>
            <a:avLst/>
            <a:gdLst>
              <a:gd name="connsiteX0" fmla="*/ 0 w 2369988"/>
              <a:gd name="connsiteY0" fmla="*/ 0 h 2311077"/>
              <a:gd name="connsiteX1" fmla="*/ 1128071 w 2369988"/>
              <a:gd name="connsiteY1" fmla="*/ 0 h 2311077"/>
              <a:gd name="connsiteX2" fmla="*/ 1157716 w 2369988"/>
              <a:gd name="connsiteY2" fmla="*/ 128440 h 2311077"/>
              <a:gd name="connsiteX3" fmla="*/ 2316462 w 2369988"/>
              <a:gd name="connsiteY3" fmla="*/ 2257392 h 2311077"/>
              <a:gd name="connsiteX4" fmla="*/ 2369988 w 2369988"/>
              <a:gd name="connsiteY4" fmla="*/ 2311077 h 2311077"/>
              <a:gd name="connsiteX5" fmla="*/ 957894 w 2369988"/>
              <a:gd name="connsiteY5" fmla="*/ 2311077 h 2311077"/>
              <a:gd name="connsiteX6" fmla="*/ 777804 w 2369988"/>
              <a:gd name="connsiteY6" fmla="*/ 2040997 h 2311077"/>
              <a:gd name="connsiteX7" fmla="*/ 19614 w 2369988"/>
              <a:gd name="connsiteY7" fmla="*/ 109827 h 2311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69988" h="2311077">
                <a:moveTo>
                  <a:pt x="0" y="0"/>
                </a:moveTo>
                <a:lnTo>
                  <a:pt x="1128071" y="0"/>
                </a:lnTo>
                <a:lnTo>
                  <a:pt x="1157716" y="128440"/>
                </a:lnTo>
                <a:cubicBezTo>
                  <a:pt x="1365270" y="935139"/>
                  <a:pt x="1769588" y="1662859"/>
                  <a:pt x="2316462" y="2257392"/>
                </a:cubicBezTo>
                <a:lnTo>
                  <a:pt x="2369988" y="2311077"/>
                </a:lnTo>
                <a:lnTo>
                  <a:pt x="957894" y="2311077"/>
                </a:lnTo>
                <a:lnTo>
                  <a:pt x="777804" y="2040997"/>
                </a:lnTo>
                <a:cubicBezTo>
                  <a:pt x="421651" y="1454849"/>
                  <a:pt x="161627" y="803832"/>
                  <a:pt x="19614" y="109827"/>
                </a:cubicBezTo>
                <a:close/>
              </a:path>
            </a:pathLst>
          </a:cu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2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Activity:</a:t>
            </a:r>
          </a:p>
          <a:p>
            <a:pPr marL="457200" lvl="1">
              <a:spcBef>
                <a:spcPts val="0"/>
              </a:spcBef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add ,delete, export, bulk upload activity .In uploading Activity we can download the template on clicking upload button.</a:t>
            </a:r>
          </a:p>
          <a:p>
            <a:pPr marL="457200" lvl="1">
              <a:spcBef>
                <a:spcPts val="0"/>
              </a:spcBef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In that template most of the columns are drop down which is directly linked with table in the database </a:t>
            </a:r>
          </a:p>
          <a:p>
            <a:endParaRPr lang="en-US" sz="2000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4892F10-F4E4-48D5-95DC-4D8F2B12749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30346" y="815134"/>
            <a:ext cx="6392839" cy="2918665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83C22DA2-1021-4AC9-B2D1-C0DAC71DB29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7171" y="3895796"/>
            <a:ext cx="6362119" cy="241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77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Miscellaneous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30" y="1457471"/>
            <a:ext cx="4008384" cy="4393982"/>
          </a:xfrm>
        </p:spPr>
        <p:txBody>
          <a:bodyPr>
            <a:normAutofit fontScale="92500" lnSpcReduction="10000"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have three tabs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1. Scenario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2. Version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3. Roles</a:t>
            </a:r>
            <a:endParaRPr lang="en-US" sz="16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600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Scenario: </a:t>
            </a:r>
            <a:endParaRPr lang="en-US" sz="18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To create a scenario, we need to know its name and Building blocks.</a:t>
            </a:r>
          </a:p>
          <a:p>
            <a:pPr marL="914400" marR="0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If there any active instance in the scenario you can't edit or delete that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Version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>
              <a:spcBef>
                <a:spcPts val="0"/>
              </a:spcBef>
            </a:pPr>
            <a:r>
              <a:rPr lang="en-US" sz="1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It’s a list here we edit name of the version each time when we upload an Activity in the configuration a new version will be created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Roles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lvl="1">
              <a:spcBef>
                <a:spcPts val="0"/>
              </a:spcBef>
            </a:pPr>
            <a:r>
              <a:rPr lang="en-US" sz="1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can create a new role  or update the role name, but you can’t delete any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4" name="Isosceles Triangle 9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8BAFEFA7-5983-4CD5-B0ED-9ED152197F1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57171" y="285141"/>
            <a:ext cx="6362118" cy="2997835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3BF52AB-CEC4-426F-A4CD-14B32BD4D64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57170" y="3371545"/>
            <a:ext cx="6362117" cy="29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have two tabs</a:t>
            </a: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Assessment Report’s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Detail Report’s</a:t>
            </a:r>
          </a:p>
          <a:p>
            <a:pPr marL="45720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need to select project and instance to view any data</a:t>
            </a: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4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Assessment Report’s:</a:t>
            </a:r>
          </a:p>
          <a:p>
            <a:pPr marL="457200" lvl="1">
              <a:spcBef>
                <a:spcPts val="0"/>
              </a:spcBef>
              <a:spcAft>
                <a:spcPts val="600"/>
              </a:spcAft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In this we can see the following reports which are upload by PM		( Project manager) 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Comprehensive Assessment &amp; Readiness Check Report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Landscape &amp; System Management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Custom Code Analysis</a:t>
            </a:r>
          </a:p>
          <a:p>
            <a:pPr marL="800100" lvl="1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License Optimization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3D4FD7ED-4CB3-43FB-87A7-2AE90287B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24074"/>
            <a:ext cx="6253212" cy="3079706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4459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Reports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3" cy="4393982"/>
          </a:xfrm>
        </p:spPr>
        <p:txBody>
          <a:bodyPr>
            <a:normAutofit/>
          </a:bodyPr>
          <a:lstStyle/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20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Detail Report’s:</a:t>
            </a:r>
            <a:endParaRPr lang="en-US" sz="20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can see the task status of the project and we can export as pdf for	reference</a:t>
            </a:r>
            <a:endParaRPr lang="en-US" sz="200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37FEDFC-3939-4573-8937-D2D4658C6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93" name="Group 9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Isosceles Triangle 9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39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 9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ProAcc</a:t>
            </a:r>
            <a:r>
              <a:rPr lang="en-US" sz="3600" dirty="0"/>
              <a:t> Survey Mail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ask a customer or client by providing name and mail ID</a:t>
            </a:r>
          </a:p>
          <a:p>
            <a:pPr marL="0" marR="0" indent="4572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(This section is maintained by different team we are just send a mail with link)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3" name="Isosceles Triangle 10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5B3F94-DDFE-4B0D-90DB-79D7F7BC75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06" name="Group 10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Isosceles Triangle 10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003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D7C22-F67A-431B-99D0-57091A0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Manager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9655-4574-41B4-9BC1-E4F778C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431042"/>
            <a:ext cx="3927826" cy="399591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3" action="ppaction://hlinksldjump"/>
              </a:rPr>
              <a:t>PM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4" action="ppaction://hlinksldjump"/>
              </a:rPr>
              <a:t>Progress view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5" action="ppaction://hlinksldjump"/>
              </a:rPr>
              <a:t>Readiness Check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6" action="ppaction://hlinksldjump"/>
              </a:rPr>
              <a:t>Task Monitoring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7" action="ppaction://hlinksldjump"/>
              </a:rPr>
              <a:t>Reports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8" action="ppaction://hlinksldjump"/>
              </a:rPr>
              <a:t>Issue Tracking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9" action="ppaction://hlinksldjump"/>
              </a:rPr>
              <a:t>PROACC Survey Mail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08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Data will be respect to user logged in (Project Manager user and project )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99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PM (Project Manger)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have three tabs,</a:t>
            </a: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 Task monitor</a:t>
            </a: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 File upload</a:t>
            </a: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Risk Assessment</a:t>
            </a:r>
          </a:p>
          <a:p>
            <a:pPr marL="457200" marR="0" indent="-4572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endParaRPr lang="en-US" sz="2000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 Task monitor: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16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Here we are pulling the data which are related to project. If this is the first time it will be pulled from master from admin which we added </a:t>
            </a:r>
          </a:p>
          <a:p>
            <a:pPr marL="457200" lvl="1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16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6" name="Isosceles Triangle 115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B20C954-D579-43AA-B8F8-4DC5A4430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Isosceles Triangle 120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561291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PM (Project Manger)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 File upload:</a:t>
            </a:r>
            <a:endParaRPr lang="en-US" sz="2000" b="1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will be uploading documents which are unique to the project by the manager following the list of documents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Comprehensive Assessment &amp; Readiness Check Report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Landscape &amp; System Management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Custom Code Analysis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License Optimization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1193F3E-0E4F-41CE-AC35-3AC8AC19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50026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Rectangle 12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PM (Project Manger)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 File upload:</a:t>
            </a:r>
            <a:endParaRPr lang="en-US" sz="2000" b="1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will be uploading documents which are unique to the project by the manager following the list of documents</a:t>
            </a: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Comprehensive Assessment &amp; Readiness Check Report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Landscape &amp; System Management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Custom Code Analysis 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License Optimization</a:t>
            </a: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01193F3E-0E4F-41CE-AC35-3AC8AC19A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9656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10">
            <a:extLst>
              <a:ext uri="{FF2B5EF4-FFF2-40B4-BE49-F238E27FC236}">
                <a16:creationId xmlns:a16="http://schemas.microsoft.com/office/drawing/2014/main" id="{7DDEDABD-942F-4A5E-8A9A-A0E844DA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33" name="Rectangle 12">
            <a:extLst>
              <a:ext uri="{FF2B5EF4-FFF2-40B4-BE49-F238E27FC236}">
                <a16:creationId xmlns:a16="http://schemas.microsoft.com/office/drawing/2014/main" id="{98CC2378-6A90-43AF-BD79-5A3831D43A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E69301A-23DE-4C07-96EB-6C71C196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3" y="1597960"/>
            <a:ext cx="3001415" cy="355593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Index</a:t>
            </a:r>
          </a:p>
        </p:txBody>
      </p:sp>
      <p:sp>
        <p:nvSpPr>
          <p:cNvPr id="35" name="Freeform: Shape 14">
            <a:extLst>
              <a:ext uri="{FF2B5EF4-FFF2-40B4-BE49-F238E27FC236}">
                <a16:creationId xmlns:a16="http://schemas.microsoft.com/office/drawing/2014/main" id="{829E5045-82F0-42CB-9DE9-297A8027F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6" name="TextBox 4">
            <a:extLst>
              <a:ext uri="{FF2B5EF4-FFF2-40B4-BE49-F238E27FC236}">
                <a16:creationId xmlns:a16="http://schemas.microsoft.com/office/drawing/2014/main" id="{D63AD96A-5CF7-42F8-9BE4-0846648E3C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97801"/>
              </p:ext>
            </p:extLst>
          </p:nvPr>
        </p:nvGraphicFramePr>
        <p:xfrm>
          <a:off x="4668782" y="775856"/>
          <a:ext cx="6308804" cy="51072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688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ctangle 13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PM (Project Manger)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Risk Assessment</a:t>
            </a: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</a:t>
            </a: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manager can add the risk value in that the find in the project </a:t>
            </a: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2" name="Isosceles Triangle 14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0B67E44-6C5B-4071-8EBE-E770684B0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Isosceles Triangle 14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39698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Progress View</a:t>
            </a:r>
          </a:p>
        </p:txBody>
      </p:sp>
      <p:sp>
        <p:nvSpPr>
          <p:cNvPr id="90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This page is to show the different status view of the ongoing project (TBD)</a:t>
            </a:r>
            <a:endParaRPr lang="en-US" sz="22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2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8DE99F-DFD4-43D5-8FFA-D906C645B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544" y="3292023"/>
            <a:ext cx="5468112" cy="28434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E8596D-A3DA-4244-BDF0-FC6F6D544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4" y="3346705"/>
            <a:ext cx="5468112" cy="27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9939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590B971-E412-4A7F-B96F-60F2B7FE3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58320"/>
            <a:ext cx="7214616" cy="39139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438150" y="4624113"/>
            <a:ext cx="29691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 As we can see the chart’s which are reflecting after consultant has uploaded all the SAP documents in the Analysis </a:t>
            </a:r>
          </a:p>
        </p:txBody>
      </p:sp>
    </p:spTree>
    <p:extLst>
      <p:ext uri="{BB962C8B-B14F-4D97-AF65-F5344CB8AC3E}">
        <p14:creationId xmlns:p14="http://schemas.microsoft.com/office/powerpoint/2010/main" val="23399329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AF8359-EA03-40FA-AB6C-CDD1B4580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70973"/>
            <a:ext cx="6253212" cy="29859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487477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3E117D-03B0-4F3A-AB86-1CAF2B01D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31890"/>
            <a:ext cx="6253212" cy="3064074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Isosceles Triangle 4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0568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35E13A7C-11F7-40E7-BF03-97D057E91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78789"/>
            <a:ext cx="6253212" cy="2970276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64481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4" name="Isosceles Triangle 5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37F9C50-DBAA-489A-96BF-C719F500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70973"/>
            <a:ext cx="6253212" cy="2985908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2618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7" name="Isosceles Triangle 6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1CDC347-1C22-495A-B6C0-01684429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55339"/>
            <a:ext cx="6253212" cy="3017175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Isosceles Triangle 7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50926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Check-SAP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80" name="Isosceles Triangle 7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C1F77DD3-AF21-465B-B9A8-FE09AD1E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494422"/>
            <a:ext cx="6253212" cy="2939009"/>
          </a:xfrm>
          <a:prstGeom prst="rect">
            <a:avLst/>
          </a:prstGeom>
        </p:spPr>
      </p:pic>
      <p:grpSp>
        <p:nvGrpSpPr>
          <p:cNvPr id="83" name="Group 8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Isosceles Triangle 8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27375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Rectangle 1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B21068-49C3-490C-80A0-AEFB157C5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</a:t>
            </a:r>
            <a:b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SAP Readiness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851050-7571-49B9-9A61-9F6051AF15CB}"/>
              </a:ext>
            </a:extLst>
          </p:cNvPr>
          <p:cNvSpPr txBox="1"/>
          <p:nvPr/>
        </p:nvSpPr>
        <p:spPr>
          <a:xfrm>
            <a:off x="643469" y="1782981"/>
            <a:ext cx="4008384" cy="43939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/>
              <a:t>Here As we can see the chart’s which are reflecting after consultant has uploaded all the SAP documents in the Analysis </a:t>
            </a: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78C3C92-C910-4F1D-B29D-D70762F8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517872"/>
            <a:ext cx="6253212" cy="2892110"/>
          </a:xfrm>
          <a:prstGeom prst="rect">
            <a:avLst/>
          </a:prstGeom>
        </p:spPr>
      </p:pic>
      <p:grpSp>
        <p:nvGrpSpPr>
          <p:cNvPr id="122" name="Group 1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Isosceles Triangle 1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667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D7C22-F67A-431B-99D0-57091A0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Admin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9655-4574-41B4-9BC1-E4F778C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431042"/>
            <a:ext cx="3927826" cy="399591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3" action="ppaction://hlinksldjump"/>
              </a:rPr>
              <a:t>User Settings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4" action="ppaction://hlinksldjump"/>
              </a:rPr>
              <a:t>Configuration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5" action="ppaction://hlinksldjump"/>
              </a:rPr>
              <a:t>Miscellaneous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6" action="ppaction://hlinksldjump"/>
              </a:rPr>
              <a:t>Reports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7" action="ppaction://hlinksldjump"/>
              </a:rPr>
              <a:t>PROACC Survey Mail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9516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5" y="586822"/>
            <a:ext cx="3834281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Readiness check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/>
              <a:t>PROACC Extractor</a:t>
            </a:r>
            <a:br>
              <a:rPr lang="en-US" dirty="0"/>
            </a:br>
            <a:r>
              <a:rPr lang="en-US" dirty="0"/>
              <a:t>-Landscape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8676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Here We will be pulling latest data from SAP instance and present to the user</a:t>
            </a:r>
            <a:r>
              <a:rPr lang="en-US" sz="1800" dirty="0"/>
              <a:t> 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C6A1F4C-39B1-4921-9EB1-DEABFC4CD01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9A267-19C2-42B1-A7E5-051A2900EB36}"/>
              </a:ext>
            </a:extLst>
          </p:cNvPr>
          <p:cNvSpPr/>
          <p:nvPr/>
        </p:nvSpPr>
        <p:spPr>
          <a:xfrm>
            <a:off x="136227" y="2657085"/>
            <a:ext cx="5214937" cy="343024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D59199-5439-4BC5-9756-73E73982A5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7391" y="2657085"/>
            <a:ext cx="6453187" cy="343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731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753" y="400050"/>
            <a:ext cx="3437175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dirty="0"/>
              <a:t>Readiness check PROACC Extractor</a:t>
            </a:r>
            <a:br>
              <a:rPr lang="en-US" sz="3400" dirty="0"/>
            </a:br>
            <a:r>
              <a:rPr lang="en-US" sz="3400" dirty="0"/>
              <a:t>-Business process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22480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28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042549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4" name="Rectangle 130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283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752D92E-F39C-4261-B220-E4E007B92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085" y="3779095"/>
            <a:ext cx="3703320" cy="20090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59A38C-934C-4A66-8AED-DAD609FF9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797" y="3779095"/>
            <a:ext cx="3703320" cy="20090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8816B0-5FD5-4950-BD4C-97DFD71F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768" y="1140810"/>
            <a:ext cx="3703320" cy="20090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BA0E2-5A58-477F-A870-515996359B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797" y="1140810"/>
            <a:ext cx="3703320" cy="2009050"/>
          </a:xfrm>
          <a:prstGeom prst="rect">
            <a:avLst/>
          </a:pr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4467" y="6492240"/>
            <a:ext cx="312693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R="0" lvl="0" indent="0" fontAlgn="auto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3C6A1F4C-39B1-4921-9EB1-DEABFC4CD01F}" type="slidenum">
              <a:rPr kumimoji="0" lang="en-US" b="0" i="0" u="none" strike="noStrike" cap="none" spc="0" normalizeH="0" baseline="0" noProof="0">
                <a:ln>
                  <a:noFill/>
                </a:ln>
                <a:effectLst/>
                <a:uLnTx/>
                <a:uFillTx/>
              </a:rPr>
              <a:pPr marR="0" lvl="0" indent="0" fontAlgn="auto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b="0" i="0" u="none" strike="noStrike" cap="none" spc="0" normalizeH="0" baseline="0" noProof="0">
              <a:ln>
                <a:noFill/>
              </a:ln>
              <a:effectLst/>
              <a:uLnTx/>
              <a:uFillTx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7A309C5-A07E-46EC-B9A3-39129962CDCC}"/>
              </a:ext>
            </a:extLst>
          </p:cNvPr>
          <p:cNvSpPr txBox="1"/>
          <p:nvPr/>
        </p:nvSpPr>
        <p:spPr>
          <a:xfrm>
            <a:off x="518071" y="3822320"/>
            <a:ext cx="2787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data will be reflected after SAP file upload is done in Analysis by consultant</a:t>
            </a:r>
          </a:p>
        </p:txBody>
      </p:sp>
    </p:spTree>
    <p:extLst>
      <p:ext uri="{BB962C8B-B14F-4D97-AF65-F5344CB8AC3E}">
        <p14:creationId xmlns:p14="http://schemas.microsoft.com/office/powerpoint/2010/main" val="2584762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782981"/>
            <a:ext cx="5160475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Resource A</a:t>
            </a:r>
            <a:r>
              <a:rPr lang="en-US" sz="2000" b="1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llocation</a:t>
            </a: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:</a:t>
            </a:r>
            <a:endParaRPr lang="en-US" sz="2000" b="1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Task monitoring is unique to its login user type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he can be able to assign to the consultant with respective to the role 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Bulk Allocation is also possible 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can also pull the new task from the Master Activity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The system Always follow </a:t>
            </a:r>
            <a:r>
              <a:rPr lang="en-US" sz="2000" b="1" dirty="0"/>
              <a:t>Structure Flow</a:t>
            </a:r>
          </a:p>
          <a:p>
            <a:pPr marL="457200" indent="0">
              <a:spcBef>
                <a:spcPts val="0"/>
              </a:spcBef>
              <a:buNone/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91" name="Isosceles Triangle 9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642588-EF7C-4F90-8C79-D9E33580F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Isosceles Triangle 9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2895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Progress Monitoring :</a:t>
            </a:r>
            <a:endParaRPr lang="en-US" sz="2000" b="1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Task monitoring is unique to its login user type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he can be able to change the status like “On hold”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Add </a:t>
            </a: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activity which will affect to this instance alone without disturbing version or master activity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download the data  as pdf or send a mail with this attachment</a:t>
            </a: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04" name="Isosceles Triangle 10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FFEF5BC-D749-49FD-A136-A02575528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Isosceles Triangle 10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8482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Rectangle 1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Progress Monitoring Edit :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Planned start &amp; end date 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Status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These are mandatory fields to edit 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7" name="Isosceles Triangle 1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B7C51C95-EB6B-4440-A5CA-B1BD47620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142679"/>
            <a:ext cx="6253212" cy="3642496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Isosceles Triangle 1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10824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Reports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directly related user login (Project Access)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183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Issue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Issue Tracking: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can add any issue if we found in the project and that can be monitored 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Respective Assignee will be notified by the mail 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CB4CDE7-C9B4-4E71-BC94-25E281FC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4657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ectangle 13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Issue Tracking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Issue Dump: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can upload the SAP issues that taken as back up with respect to project 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Uploading excel should follow the temple structure that’s defined 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6297BF04-43B2-4B2A-894C-450DA5069D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64707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5452533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PROACC Survey Mail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708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D7C22-F67A-431B-99D0-57091A0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Consultant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9655-4574-41B4-9BC1-E4F778C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431042"/>
            <a:ext cx="3927826" cy="399591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3" action="ppaction://hlinksldjump"/>
              </a:rPr>
              <a:t>Analysis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4" action="ppaction://hlinksldjump"/>
              </a:rPr>
              <a:t>Readiness Check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5" action="ppaction://hlinksldjump"/>
              </a:rPr>
              <a:t>Task Monitoring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6" action="ppaction://hlinksldjump"/>
              </a:rPr>
              <a:t>Issue Tracking</a:t>
            </a:r>
            <a:endParaRPr lang="en-US" sz="18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7" action="ppaction://hlinksldjump"/>
              </a:rPr>
              <a:t>Reports</a:t>
            </a:r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8" action="ppaction://hlinksldjump"/>
              </a:rPr>
              <a:t>PROACC Survey Mail</a:t>
            </a:r>
            <a:endParaRPr lang="en-US" sz="1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1958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1700" dirty="0"/>
              <a:t>This will be the landing page of the application. This will show all project counts, Task counts, customer counts, consultants count, and different stages of the application like </a:t>
            </a:r>
          </a:p>
          <a:p>
            <a:r>
              <a:rPr lang="en-US" sz="1700" b="1" dirty="0"/>
              <a:t>Structure Flow</a:t>
            </a:r>
          </a:p>
          <a:p>
            <a:pPr lvl="1"/>
            <a:r>
              <a:rPr lang="en-US" sz="1800" dirty="0"/>
              <a:t>Assessment</a:t>
            </a:r>
          </a:p>
          <a:p>
            <a:pPr lvl="1"/>
            <a:r>
              <a:rPr lang="en-US" sz="1800" dirty="0"/>
              <a:t>Pre-conversion </a:t>
            </a:r>
          </a:p>
          <a:p>
            <a:pPr lvl="1"/>
            <a:r>
              <a:rPr lang="en-US" sz="1800" dirty="0"/>
              <a:t>Conversion</a:t>
            </a:r>
          </a:p>
          <a:p>
            <a:pPr lvl="1"/>
            <a:r>
              <a:rPr lang="en-US" sz="1800" dirty="0"/>
              <a:t>Post-conversion</a:t>
            </a:r>
          </a:p>
          <a:p>
            <a:r>
              <a:rPr lang="en-US" sz="1700" dirty="0"/>
              <a:t>This is the skeleton flow of this application concerning the order </a:t>
            </a:r>
          </a:p>
          <a:p>
            <a:r>
              <a:rPr lang="en-US" sz="1700" dirty="0"/>
              <a:t>Below view which is unique to the user login.</a:t>
            </a:r>
          </a:p>
          <a:p>
            <a:endParaRPr lang="en-US" sz="17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93D9046-5517-46A8-8C0B-5D32221295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494734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Data will be respect to user logged in (Project Manager user and project )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246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SAP File upload</a:t>
            </a: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: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will be uploading the 6 SAP documents which will then reflected in readiness check </a:t>
            </a: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3D9E9E10-1042-45C6-9B72-C1048CE2B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Isosceles Triangle 12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1279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2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Create Analysis: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will be uploading the 8 SAP documents which will then reflected in readiness check 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1" name="Isosceles Triangle 13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3652EAD4-32BA-4296-8630-316583EB8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Isosceles Triangle 13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914501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Readiness Check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As we seen in the Readiness check from PM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Data will be respect to user logged in (Project &amp; instance)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903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Rectangle 11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21" y="1779204"/>
            <a:ext cx="4991679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Progress Monitoring :</a:t>
            </a:r>
            <a:endParaRPr lang="en-US" sz="2000" b="1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Task monitoring is unique to its login user type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he can be able to change the status like “completed ,Work In Progress ,Yet to start”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download the data  as pdf or send a mail with this attachment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Consultant can edit only the task that are assigned to him alone</a:t>
            </a: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25" name="Group 1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6" name="Isosceles Triangle 1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36E01D39-EE78-4498-8756-3E2F69D50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28" name="Group 11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29" name="Rectangle 12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Isosceles Triangle 12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838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Rectangle 126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60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Progress Monitoring Edit :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Actual start &amp; end date 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Status</a:t>
            </a:r>
          </a:p>
          <a:p>
            <a:pPr marL="800100" indent="-34290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These are mandatory fields to edit 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0" name="Isosceles Triangle 129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ECE398-73F0-45A0-AE6A-15BAE5BF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095780"/>
            <a:ext cx="6253212" cy="3736294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223486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Reports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directly related user login (Project Access)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18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Issue Tracking</a:t>
            </a:r>
            <a:endParaRPr lang="en-US" sz="3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directly related user login (Project Access)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467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5452533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PROACC Survey Mail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6931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4769FE-1656-422F-86E1-8C1B16C27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B249F6D-244F-494A-98B9-5CC7413C4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5760" y="682754"/>
            <a:ext cx="5492493" cy="5492493"/>
          </a:xfrm>
          <a:custGeom>
            <a:avLst/>
            <a:gdLst>
              <a:gd name="connsiteX0" fmla="*/ 2746247 w 5492493"/>
              <a:gd name="connsiteY0" fmla="*/ 0 h 5492493"/>
              <a:gd name="connsiteX1" fmla="*/ 5492493 w 5492493"/>
              <a:gd name="connsiteY1" fmla="*/ 2746247 h 5492493"/>
              <a:gd name="connsiteX2" fmla="*/ 2746247 w 5492493"/>
              <a:gd name="connsiteY2" fmla="*/ 5492493 h 5492493"/>
              <a:gd name="connsiteX3" fmla="*/ 0 w 5492493"/>
              <a:gd name="connsiteY3" fmla="*/ 2746247 h 5492493"/>
              <a:gd name="connsiteX4" fmla="*/ 2746247 w 5492493"/>
              <a:gd name="connsiteY4" fmla="*/ 0 h 5492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2493" h="5492493">
                <a:moveTo>
                  <a:pt x="2746247" y="0"/>
                </a:moveTo>
                <a:cubicBezTo>
                  <a:pt x="4262957" y="0"/>
                  <a:pt x="5492493" y="1229536"/>
                  <a:pt x="5492493" y="2746247"/>
                </a:cubicBezTo>
                <a:cubicBezTo>
                  <a:pt x="5492493" y="4262957"/>
                  <a:pt x="4262957" y="5492493"/>
                  <a:pt x="2746247" y="5492493"/>
                </a:cubicBezTo>
                <a:cubicBezTo>
                  <a:pt x="1229536" y="5492493"/>
                  <a:pt x="0" y="4262957"/>
                  <a:pt x="0" y="2746247"/>
                </a:cubicBezTo>
                <a:cubicBezTo>
                  <a:pt x="0" y="1229536"/>
                  <a:pt x="1229536" y="0"/>
                  <a:pt x="27462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06C536E-6ECA-4211-AF8C-A2671C484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4260" y="5435945"/>
            <a:ext cx="435428" cy="435428"/>
          </a:xfrm>
          <a:prstGeom prst="ellipse">
            <a:avLst/>
          </a:prstGeom>
          <a:solidFill>
            <a:schemeClr val="tx1">
              <a:lumMod val="65000"/>
              <a:lumOff val="3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AEAA70EA-2201-4F5D-AF08-58CFF851C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011593" y="3567390"/>
            <a:ext cx="2311806" cy="2303982"/>
          </a:xfrm>
          <a:custGeom>
            <a:avLst/>
            <a:gdLst>
              <a:gd name="connsiteX0" fmla="*/ 0 w 3108399"/>
              <a:gd name="connsiteY0" fmla="*/ 0 h 3097879"/>
              <a:gd name="connsiteX1" fmla="*/ 159985 w 3108399"/>
              <a:gd name="connsiteY1" fmla="*/ 4045 h 3097879"/>
              <a:gd name="connsiteX2" fmla="*/ 3092907 w 3108399"/>
              <a:gd name="connsiteY2" fmla="*/ 2791087 h 3097879"/>
              <a:gd name="connsiteX3" fmla="*/ 3108399 w 3108399"/>
              <a:gd name="connsiteY3" fmla="*/ 3097879 h 3097879"/>
              <a:gd name="connsiteX4" fmla="*/ 2470733 w 3108399"/>
              <a:gd name="connsiteY4" fmla="*/ 3097879 h 3097879"/>
              <a:gd name="connsiteX5" fmla="*/ 2458534 w 3108399"/>
              <a:gd name="connsiteY5" fmla="*/ 2856285 h 3097879"/>
              <a:gd name="connsiteX6" fmla="*/ 252674 w 3108399"/>
              <a:gd name="connsiteY6" fmla="*/ 650424 h 3097879"/>
              <a:gd name="connsiteX7" fmla="*/ 0 w 3108399"/>
              <a:gd name="connsiteY7" fmla="*/ 637665 h 309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08399" h="3097879">
                <a:moveTo>
                  <a:pt x="0" y="0"/>
                </a:moveTo>
                <a:lnTo>
                  <a:pt x="159985" y="4045"/>
                </a:lnTo>
                <a:cubicBezTo>
                  <a:pt x="1696687" y="81941"/>
                  <a:pt x="2939004" y="1275632"/>
                  <a:pt x="3092907" y="2791087"/>
                </a:cubicBezTo>
                <a:lnTo>
                  <a:pt x="3108399" y="3097879"/>
                </a:lnTo>
                <a:lnTo>
                  <a:pt x="2470733" y="3097879"/>
                </a:lnTo>
                <a:lnTo>
                  <a:pt x="2458534" y="2856285"/>
                </a:lnTo>
                <a:cubicBezTo>
                  <a:pt x="2340416" y="1693197"/>
                  <a:pt x="1415762" y="768542"/>
                  <a:pt x="252674" y="650424"/>
                </a:cubicBezTo>
                <a:lnTo>
                  <a:pt x="0" y="637665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1D7C22-F67A-431B-99D0-57091A0F8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78316" y="1431042"/>
            <a:ext cx="4055899" cy="3995916"/>
          </a:xfrm>
        </p:spPr>
        <p:txBody>
          <a:bodyPr anchor="ctr">
            <a:normAutofit/>
          </a:bodyPr>
          <a:lstStyle/>
          <a:p>
            <a:r>
              <a:rPr lang="en-US" sz="4400" b="1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Customer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9655-4574-41B4-9BC1-E4F778C7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1431042"/>
            <a:ext cx="3927826" cy="3995916"/>
          </a:xfrm>
        </p:spPr>
        <p:txBody>
          <a:bodyPr anchor="ctr">
            <a:normAutofit/>
          </a:bodyPr>
          <a:lstStyle/>
          <a:p>
            <a:r>
              <a:rPr lang="en-US" sz="1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Menu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3" action="ppaction://hlinksldjump"/>
              </a:rPr>
              <a:t>Readiness Check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4" action="ppaction://hlinksldjump"/>
              </a:rPr>
              <a:t>Task Monitoring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5" action="ppaction://hlinksldjump"/>
              </a:rPr>
              <a:t>Reports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6" action="ppaction://hlinksldjump"/>
              </a:rPr>
              <a:t>Issue Tracking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  <a:p>
            <a:pPr lvl="1"/>
            <a:r>
              <a:rPr lang="en-US" sz="20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7" action="ppaction://hlinksldjump"/>
              </a:rPr>
              <a:t>PROACC Survey Mail</a:t>
            </a:r>
            <a:endParaRPr lang="en-US" sz="20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50159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User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404781" cy="4393982"/>
          </a:xfrm>
        </p:spPr>
        <p:txBody>
          <a:bodyPr>
            <a:normAutofit/>
          </a:bodyPr>
          <a:lstStyle/>
          <a:p>
            <a:r>
              <a:rPr lang="en-US" sz="2000" dirty="0"/>
              <a:t>Here we have two sub-tabs </a:t>
            </a:r>
          </a:p>
          <a:p>
            <a:r>
              <a:rPr lang="en-US" sz="2000" dirty="0"/>
              <a:t>1. Customer</a:t>
            </a:r>
          </a:p>
          <a:p>
            <a:r>
              <a:rPr lang="en-US" sz="2000" dirty="0"/>
              <a:t>2. User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Customer  :</a:t>
            </a:r>
          </a:p>
          <a:p>
            <a:pPr marL="0" indent="0">
              <a:buNone/>
            </a:pPr>
            <a:r>
              <a:rPr lang="en-US" sz="2000" dirty="0"/>
              <a:t>We can Create , update , read(list),delete customer here (CURD)</a:t>
            </a:r>
          </a:p>
          <a:p>
            <a:endParaRPr lang="en-US" sz="200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035BD66-F0C3-44DD-A875-44E083DB362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241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Dashboard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5528" y="1698170"/>
            <a:ext cx="6943005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Data will be respect to user logged in (Project Manager user and project )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4749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Readiness Check</a:t>
            </a:r>
            <a:endParaRPr lang="en-US" sz="3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As we seen in the Readiness check from PM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>
                <a:sym typeface="Wingdings" panose="05000000000000000000" pitchFamily="2" charset="2"/>
              </a:rPr>
              <a:t>Data will be respect to user logged in (Project &amp; instance)</a:t>
            </a: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57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Task Monitoring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204756" cy="4393982"/>
          </a:xfrm>
        </p:spPr>
        <p:txBody>
          <a:bodyPr>
            <a:normAutofit/>
          </a:bodyPr>
          <a:lstStyle/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Progress Monitoring :</a:t>
            </a:r>
            <a:endParaRPr lang="en-US" sz="2000" b="1" dirty="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Task monitoring is unique to its login user type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he can’t edit any data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download the data  as pdf or send a mail with this attachment</a:t>
            </a:r>
          </a:p>
          <a:p>
            <a:pPr marL="800100" indent="-342900">
              <a:spcBef>
                <a:spcPts val="0"/>
              </a:spcBef>
            </a:pPr>
            <a:r>
              <a:rPr lang="en-US" sz="2000" dirty="0"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Customer  can only be able to view &amp; follow the current status of his project</a:t>
            </a:r>
            <a:endParaRPr lang="en-US" sz="2000" dirty="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 indent="0">
              <a:spcBef>
                <a:spcPts val="0"/>
              </a:spcBef>
              <a:spcAft>
                <a:spcPts val="600"/>
              </a:spcAft>
              <a:buNone/>
            </a:pPr>
            <a:endParaRPr lang="en-US" sz="2000" dirty="0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38" name="Isosceles Triangle 13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95BFD653-2CFA-4448-B951-97818EBF0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20" y="2267744"/>
            <a:ext cx="6253212" cy="3392366"/>
          </a:xfrm>
          <a:prstGeom prst="rect">
            <a:avLst/>
          </a:prstGeom>
        </p:spPr>
      </p:pic>
      <p:grpSp>
        <p:nvGrpSpPr>
          <p:cNvPr id="141" name="Group 14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Isosceles Triangle 14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0939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Reports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directly related user login (Project Access)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181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3962061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Issue Tracking</a:t>
            </a:r>
            <a:endParaRPr lang="en-US" sz="3600" b="0" i="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9995D-95AE-48C1-B672-721DDA259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0020" y="1698170"/>
            <a:ext cx="6478513" cy="4516361"/>
          </a:xfrm>
        </p:spPr>
        <p:txBody>
          <a:bodyPr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/>
              <a:t>Which directly related user login (Project Access)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570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ADB49-7C61-4E7B-B832-601372500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698171"/>
            <a:ext cx="5452533" cy="4516360"/>
          </a:xfrm>
        </p:spPr>
        <p:txBody>
          <a:bodyPr anchor="t">
            <a:normAutofit/>
          </a:bodyPr>
          <a:lstStyle/>
          <a:p>
            <a:pPr marL="457200" lvl="1">
              <a:spcAft>
                <a:spcPts val="600"/>
              </a:spcAft>
            </a:pPr>
            <a:r>
              <a:rPr lang="en-US" sz="3600" b="0" i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hlinkClick r:id="rId2" action="ppaction://hlinksldjump"/>
              </a:rPr>
              <a:t>PROACC Survey Mail</a:t>
            </a:r>
            <a:b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20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User Settings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n-US" sz="2000" dirty="0"/>
              <a:t>User:</a:t>
            </a:r>
          </a:p>
          <a:p>
            <a:pPr lvl="1"/>
            <a:r>
              <a:rPr lang="en-US" sz="2000" dirty="0"/>
              <a:t>We can do CURD for user here</a:t>
            </a:r>
          </a:p>
          <a:p>
            <a:pPr lvl="1"/>
            <a:r>
              <a:rPr lang="en-US" sz="2000" dirty="0"/>
              <a:t>We are creating users with respect to user type’s that is selected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 Admin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Project manager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Customer –providing them with role &amp; customer selection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consultant- providing the role</a:t>
            </a:r>
          </a:p>
          <a:p>
            <a:endParaRPr lang="en-US" sz="20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94D0715-D8A7-46A3-8A75-C2CE784405C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0091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have three sub-tabs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Project’s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PM-Task (Project manager)</a:t>
            </a:r>
          </a:p>
          <a:p>
            <a:pPr marL="342900" marR="0" lvl="0" indent="-342900"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Activity</a:t>
            </a:r>
            <a:endParaRPr lang="en-US" sz="2000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CBA1BF1-A683-4DAA-A42B-63CEF0F1C68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54" name="Group 5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Isosceles Triangle 5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67360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Project</a:t>
            </a: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lvl="1">
              <a:spcBef>
                <a:spcPts val="0"/>
              </a:spcBef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Each project may have more than one instance. To create a project you need to project manager, customer, a scenario once you get all this you can create a project but it does nothing until you create an instance for this project </a:t>
            </a:r>
          </a:p>
          <a:p>
            <a:pPr marL="457200" lvl="1">
              <a:spcBef>
                <a:spcPts val="0"/>
              </a:spcBef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To create an instance you need to know the activity version, project name, system landscape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>
              <a:effectLst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system landscape: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400"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457200" lvl="1">
              <a:spcBef>
                <a:spcPts val="0"/>
              </a:spcBef>
            </a:pPr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Manual, Automation</a:t>
            </a:r>
          </a:p>
          <a:p>
            <a:r>
              <a:rPr lang="en-US" sz="14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This will pull data from the SAP server in real-time to do so we need some connection details which will be added here </a:t>
            </a:r>
          </a:p>
          <a:p>
            <a:endParaRPr lang="en-US" sz="1400"/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64" name="Isosceles Triangle 6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C70577-E16B-4B1B-8D73-7643154A8F7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Isosceles Triangle 6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2451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DC0213-8FF2-45FD-BC7C-AFCAE6BCE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60DAB-8FAC-4F8C-9418-9927EC1CEC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000" dirty="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PM-Task:</a:t>
            </a:r>
          </a:p>
          <a:p>
            <a:pPr marL="457200" lvl="1">
              <a:spcBef>
                <a:spcPts val="0"/>
              </a:spcBef>
            </a:pPr>
            <a:r>
              <a:rPr lang="en-US" sz="2000">
                <a:effectLst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Here we will be adding tasks which are related to project manager for that we need task category , EST HH:MM ,Task Name</a:t>
            </a:r>
          </a:p>
          <a:p>
            <a:endParaRPr lang="en-US" sz="200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E33190BD-DC45-4EE5-8FA8-7CF83EBF92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95320" y="2299010"/>
            <a:ext cx="6253212" cy="3329834"/>
          </a:xfrm>
          <a:prstGeom prst="rect">
            <a:avLst/>
          </a:prstGeom>
        </p:spPr>
      </p:pic>
      <p:grpSp>
        <p:nvGrpSpPr>
          <p:cNvPr id="80" name="Group 7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375684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1594</Words>
  <Application>Microsoft Office PowerPoint</Application>
  <PresentationFormat>Widescreen</PresentationFormat>
  <Paragraphs>252</Paragraphs>
  <Slides>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Book Antiqua</vt:lpstr>
      <vt:lpstr>Calibri</vt:lpstr>
      <vt:lpstr>Calibri Light</vt:lpstr>
      <vt:lpstr>Office Theme</vt:lpstr>
      <vt:lpstr>1_Office Theme</vt:lpstr>
      <vt:lpstr>PROACC</vt:lpstr>
      <vt:lpstr>Index</vt:lpstr>
      <vt:lpstr>Admin</vt:lpstr>
      <vt:lpstr>DashBoard</vt:lpstr>
      <vt:lpstr>User Settings</vt:lpstr>
      <vt:lpstr>User Settings</vt:lpstr>
      <vt:lpstr>Configuration</vt:lpstr>
      <vt:lpstr>Configuration</vt:lpstr>
      <vt:lpstr>Configuration</vt:lpstr>
      <vt:lpstr>Configuration</vt:lpstr>
      <vt:lpstr>Miscellaneous</vt:lpstr>
      <vt:lpstr>Reports</vt:lpstr>
      <vt:lpstr>Reports</vt:lpstr>
      <vt:lpstr>ProAcc Survey Mail</vt:lpstr>
      <vt:lpstr>Project Manager</vt:lpstr>
      <vt:lpstr>Dashboard</vt:lpstr>
      <vt:lpstr>PM (Project Manger)</vt:lpstr>
      <vt:lpstr>PM (Project Manger)</vt:lpstr>
      <vt:lpstr>PM (Project Manger)</vt:lpstr>
      <vt:lpstr>PM (Project Manger)</vt:lpstr>
      <vt:lpstr>Progress View</vt:lpstr>
      <vt:lpstr>Readiness Check-SAP Readiness check</vt:lpstr>
      <vt:lpstr>Readiness Check-SAP Readiness check</vt:lpstr>
      <vt:lpstr>Readiness Check-SAP Readiness check</vt:lpstr>
      <vt:lpstr>Readiness Check-SAP Readiness check</vt:lpstr>
      <vt:lpstr>Readiness Check-SAP Readiness check</vt:lpstr>
      <vt:lpstr>Readiness Check-SAP Readiness check</vt:lpstr>
      <vt:lpstr>Readiness Check-SAP Readiness check</vt:lpstr>
      <vt:lpstr>Readiness Check SAP Readiness check</vt:lpstr>
      <vt:lpstr>Readiness check PROACC Extractor -Landscape</vt:lpstr>
      <vt:lpstr>Readiness check PROACC Extractor -Business process</vt:lpstr>
      <vt:lpstr>Task Monitoring</vt:lpstr>
      <vt:lpstr>Task Monitoring</vt:lpstr>
      <vt:lpstr>Task Monitoring</vt:lpstr>
      <vt:lpstr>Reports</vt:lpstr>
      <vt:lpstr>Issue Tracking</vt:lpstr>
      <vt:lpstr>Issue Tracking</vt:lpstr>
      <vt:lpstr>PROACC Survey Mail </vt:lpstr>
      <vt:lpstr>Consultant</vt:lpstr>
      <vt:lpstr>Dashboard</vt:lpstr>
      <vt:lpstr>Analysis</vt:lpstr>
      <vt:lpstr>Analysis</vt:lpstr>
      <vt:lpstr>Readiness Check</vt:lpstr>
      <vt:lpstr>Task Monitoring</vt:lpstr>
      <vt:lpstr>Task Monitoring</vt:lpstr>
      <vt:lpstr>Reports</vt:lpstr>
      <vt:lpstr>Issue Tracking</vt:lpstr>
      <vt:lpstr>PROACC Survey Mail </vt:lpstr>
      <vt:lpstr>Customer</vt:lpstr>
      <vt:lpstr>Dashboard</vt:lpstr>
      <vt:lpstr>Readiness Check</vt:lpstr>
      <vt:lpstr>Task Monitoring</vt:lpstr>
      <vt:lpstr>Reports</vt:lpstr>
      <vt:lpstr>Issue Tracking</vt:lpstr>
      <vt:lpstr>PROACC Survey Mail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PROACC</dc:title>
  <dc:creator>Amaran R</dc:creator>
  <cp:lastModifiedBy>Amaran R</cp:lastModifiedBy>
  <cp:revision>30</cp:revision>
  <dcterms:created xsi:type="dcterms:W3CDTF">2021-09-23T07:26:04Z</dcterms:created>
  <dcterms:modified xsi:type="dcterms:W3CDTF">2021-09-23T10:53:53Z</dcterms:modified>
</cp:coreProperties>
</file>